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c929101cb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morning, everyone! How many of you have heard of quantum computing? Maybe in a movie, a news article, or a tech podcast? [Pause for show of hands]. Great. Today, in the next 30 minutes, we're going to move beyond the buzzwords and build a foundational understanding of what it actually is and why it's so exciting.</a:t>
            </a:r>
            <a:endParaRPr/>
          </a:p>
        </p:txBody>
      </p:sp>
      <p:sp>
        <p:nvSpPr>
          <p:cNvPr id="163" name="Google Shape;163;g13c929101cb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a60151a43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biggest challenge is decoherence, or noise. Remember our spinning coin? Any tiny vibration, any bit of heat, is like bumping the table—it causes the coin to fall early, ruining the calculation. Keeping qubits stable long enough to do useful work is the central engineering problem. We're in the era of NISQ (Noisy Intermediate-Scale Quantum) devices—powerful but error-prone.</a:t>
            </a:r>
            <a:endParaRPr/>
          </a:p>
        </p:txBody>
      </p:sp>
      <p:sp>
        <p:nvSpPr>
          <p:cNvPr id="229" name="Google Shape;229;g38a60151a43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a60151a43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Quantum computing isn't about replacing your laptop. It's a specialized tool for tackling the universe's most complex problems, from designing new materials to unlocking the secrets of nature itself.</a:t>
            </a:r>
            <a:endParaRPr/>
          </a:p>
        </p:txBody>
      </p:sp>
      <p:sp>
        <p:nvSpPr>
          <p:cNvPr id="236" name="Google Shape;236;g38a60151a43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world runs on classical computers. Your phone, your laptop, the cloud—they all think in bits. A bit is a 1 or a 0. On or off. Yes or no. It's the only language they speak.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great for most tasks: sending emails, watching videos, writing documents. But for certain, incredibly complex problems, even the most powerful supercomputers in the world hit a wall.</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a60151a43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Drug Discovery: Simulating a single molecule precisely. (Atoms interact in ways that are too complex for classical bits to model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Optimization: Finding the absolute best route for a global shipping network (The "Traveling Salesperson Problem" on a massive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Cryptography: Most of our online security is based on the fact that it would take a classical computer thousands of years to break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need a new tool for a new class of problems. And that tool might be the quantum computer.</a:t>
            </a:r>
            <a:endParaRPr/>
          </a:p>
        </p:txBody>
      </p:sp>
      <p:sp>
        <p:nvSpPr>
          <p:cNvPr id="178" name="Google Shape;178;g38a60151a4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a60151a43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quantum equivalent of a bit is called a qubit (quantum bit). But a qubit is far more powerful.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use this coin. A classical bit is like a coin that has already landed. It's either Heads (1) or Tails (0). That's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qubit is like a coin while it's spinning in the air. Is it heads? Is it tails? It's not either—it's both, simultaneously, with some probability of being one or the other when it lands. This ability to be in a mix of states is called Superposition.</a:t>
            </a:r>
            <a:endParaRPr/>
          </a:p>
        </p:txBody>
      </p:sp>
      <p:sp>
        <p:nvSpPr>
          <p:cNvPr id="186" name="Google Shape;186;g38a60151a4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8a60151a43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8a60151a43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 qubit isn't just 1 or 0. It's a probability distribution. It can be 70% likely to be 1 and 30% likely to be 0, or any other combination. This is our first key insight: A qubit can represent multiple states at once.</a:t>
            </a:r>
            <a:endParaRPr/>
          </a:p>
        </p:txBody>
      </p:sp>
      <p:sp>
        <p:nvSpPr>
          <p:cNvPr id="196" name="Google Shape;196;g38a60151a43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a60151a43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make it weirder. Imagine I have two entangled coins. I flip them. If I look at one and it's heads, I instantly know the other one is tails, no matter how far apart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Entanglement: a deep connection between qubits where the state of one directly influences the state of another. This allows qubits to be deeply correlated in ways classical bits can't, supercharging their computational power.</a:t>
            </a:r>
            <a:endParaRPr/>
          </a:p>
        </p:txBody>
      </p:sp>
      <p:sp>
        <p:nvSpPr>
          <p:cNvPr id="201" name="Google Shape;201;g38a60151a4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a60151a43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the catch: the moment you measure a qubit, the magic disappears. The superposition collapses into a definite state: a definitive 1 or a 0. You get a single, classical answer. The art of quantum algorithms is to set up the probabilities through calculations so that when this collapse happens, the answer you get is almost certainly the correct answer to your problem.</a:t>
            </a:r>
            <a:endParaRPr/>
          </a:p>
        </p:txBody>
      </p:sp>
      <p:sp>
        <p:nvSpPr>
          <p:cNvPr id="210" name="Google Shape;210;g38a60151a43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a60151a43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8a60151a4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a60151a43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8a60151a43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 name="Shape 16"/>
        <p:cNvGrpSpPr/>
        <p:nvPr/>
      </p:nvGrpSpPr>
      <p:grpSpPr>
        <a:xfrm>
          <a:off x="0" y="0"/>
          <a:ext cx="0" cy="0"/>
          <a:chOff x="0" y="0"/>
          <a:chExt cx="0" cy="0"/>
        </a:xfrm>
      </p:grpSpPr>
      <p:sp>
        <p:nvSpPr>
          <p:cNvPr id="17" name="Google Shape;17;p2"/>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2"/>
          <p:cNvSpPr txBox="1"/>
          <p:nvPr>
            <p:ph idx="1" type="body"/>
          </p:nvPr>
        </p:nvSpPr>
        <p:spPr>
          <a:xfrm>
            <a:off x="62865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2" type="body"/>
          </p:nvPr>
        </p:nvSpPr>
        <p:spPr>
          <a:xfrm>
            <a:off x="464820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5" name="Google Shape;75;p11"/>
          <p:cNvSpPr txBox="1"/>
          <p:nvPr>
            <p:ph idx="1" type="body"/>
          </p:nvPr>
        </p:nvSpPr>
        <p:spPr>
          <a:xfrm rot="5400000">
            <a:off x="2940844" y="-942181"/>
            <a:ext cx="3262312" cy="7886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5350669" y="1467644"/>
            <a:ext cx="4357687" cy="19716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1" name="Google Shape;81;p12"/>
          <p:cNvSpPr txBox="1"/>
          <p:nvPr>
            <p:ph idx="1" type="body"/>
          </p:nvPr>
        </p:nvSpPr>
        <p:spPr>
          <a:xfrm rot="5400000">
            <a:off x="1331119" y="-427831"/>
            <a:ext cx="4357687" cy="5762625"/>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1143000" y="841375"/>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8" name="Google Shape;98;p15"/>
          <p:cNvSpPr txBox="1"/>
          <p:nvPr>
            <p:ph idx="1" type="subTitle"/>
          </p:nvPr>
        </p:nvSpPr>
        <p:spPr>
          <a:xfrm>
            <a:off x="1143000" y="2701925"/>
            <a:ext cx="6858000" cy="1241425"/>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99" name="Google Shape;99;p15"/>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5"/>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16"/>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4" name="Google Shape;104;p16"/>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16"/>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6"/>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17"/>
          <p:cNvSpPr txBox="1"/>
          <p:nvPr>
            <p:ph type="title"/>
          </p:nvPr>
        </p:nvSpPr>
        <p:spPr>
          <a:xfrm>
            <a:off x="623888" y="1282700"/>
            <a:ext cx="7886700" cy="21399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0" name="Google Shape;110;p17"/>
          <p:cNvSpPr txBox="1"/>
          <p:nvPr>
            <p:ph idx="1" type="body"/>
          </p:nvPr>
        </p:nvSpPr>
        <p:spPr>
          <a:xfrm>
            <a:off x="623888" y="3441700"/>
            <a:ext cx="7886700" cy="112553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1" name="Google Shape;111;p17"/>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17"/>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4" name="Shape 114"/>
        <p:cNvGrpSpPr/>
        <p:nvPr/>
      </p:nvGrpSpPr>
      <p:grpSpPr>
        <a:xfrm>
          <a:off x="0" y="0"/>
          <a:ext cx="0" cy="0"/>
          <a:chOff x="0" y="0"/>
          <a:chExt cx="0" cy="0"/>
        </a:xfrm>
      </p:grpSpPr>
      <p:sp>
        <p:nvSpPr>
          <p:cNvPr id="115" name="Google Shape;115;p18"/>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6" name="Google Shape;116;p18"/>
          <p:cNvSpPr txBox="1"/>
          <p:nvPr>
            <p:ph idx="1" type="body"/>
          </p:nvPr>
        </p:nvSpPr>
        <p:spPr>
          <a:xfrm>
            <a:off x="62865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8"/>
          <p:cNvSpPr txBox="1"/>
          <p:nvPr>
            <p:ph idx="2" type="body"/>
          </p:nvPr>
        </p:nvSpPr>
        <p:spPr>
          <a:xfrm>
            <a:off x="4648200" y="1370013"/>
            <a:ext cx="386715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18"/>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18"/>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1" name="Shape 121"/>
        <p:cNvGrpSpPr/>
        <p:nvPr/>
      </p:nvGrpSpPr>
      <p:grpSpPr>
        <a:xfrm>
          <a:off x="0" y="0"/>
          <a:ext cx="0" cy="0"/>
          <a:chOff x="0" y="0"/>
          <a:chExt cx="0" cy="0"/>
        </a:xfrm>
      </p:grpSpPr>
      <p:sp>
        <p:nvSpPr>
          <p:cNvPr id="122" name="Google Shape;122;p19"/>
          <p:cNvSpPr txBox="1"/>
          <p:nvPr>
            <p:ph type="title"/>
          </p:nvPr>
        </p:nvSpPr>
        <p:spPr>
          <a:xfrm>
            <a:off x="630238"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3" name="Google Shape;123;p19"/>
          <p:cNvSpPr txBox="1"/>
          <p:nvPr>
            <p:ph idx="1" type="body"/>
          </p:nvPr>
        </p:nvSpPr>
        <p:spPr>
          <a:xfrm>
            <a:off x="630238" y="1260475"/>
            <a:ext cx="3868737"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4" name="Google Shape;124;p19"/>
          <p:cNvSpPr txBox="1"/>
          <p:nvPr>
            <p:ph idx="2" type="body"/>
          </p:nvPr>
        </p:nvSpPr>
        <p:spPr>
          <a:xfrm>
            <a:off x="630238" y="1879600"/>
            <a:ext cx="3868737"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9"/>
          <p:cNvSpPr txBox="1"/>
          <p:nvPr>
            <p:ph idx="3" type="body"/>
          </p:nvPr>
        </p:nvSpPr>
        <p:spPr>
          <a:xfrm>
            <a:off x="4629150" y="1260475"/>
            <a:ext cx="3887788"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6" name="Google Shape;126;p19"/>
          <p:cNvSpPr txBox="1"/>
          <p:nvPr>
            <p:ph idx="4" type="body"/>
          </p:nvPr>
        </p:nvSpPr>
        <p:spPr>
          <a:xfrm>
            <a:off x="4629150" y="1879600"/>
            <a:ext cx="3887788"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9"/>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19"/>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20"/>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20"/>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20"/>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21"/>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7" name="Google Shape;137;p21"/>
          <p:cNvSpPr txBox="1"/>
          <p:nvPr>
            <p:ph idx="1" type="body"/>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21"/>
          <p:cNvSpPr txBox="1"/>
          <p:nvPr>
            <p:ph idx="2"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39" name="Google Shape;139;p2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 name="Google Shape;140;p2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1" name="Google Shape;141;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3"/>
          <p:cNvSpPr txBox="1"/>
          <p:nvPr>
            <p:ph type="ctrTitle"/>
          </p:nvPr>
        </p:nvSpPr>
        <p:spPr>
          <a:xfrm>
            <a:off x="1143000" y="841375"/>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subTitle"/>
          </p:nvPr>
        </p:nvSpPr>
        <p:spPr>
          <a:xfrm>
            <a:off x="1143000" y="2701925"/>
            <a:ext cx="6858000" cy="1241425"/>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p22"/>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4" name="Google Shape;144;p22"/>
          <p:cNvSpPr/>
          <p:nvPr>
            <p:ph idx="2" type="pic"/>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45" name="Google Shape;145;p22"/>
          <p:cNvSpPr txBox="1"/>
          <p:nvPr>
            <p:ph idx="1"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46" name="Google Shape;146;p22"/>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22"/>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p23"/>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1" name="Google Shape;151;p23"/>
          <p:cNvSpPr txBox="1"/>
          <p:nvPr>
            <p:ph idx="1" type="body"/>
          </p:nvPr>
        </p:nvSpPr>
        <p:spPr>
          <a:xfrm rot="5400000">
            <a:off x="2940844" y="-942181"/>
            <a:ext cx="3262312" cy="7886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2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2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24"/>
          <p:cNvSpPr txBox="1"/>
          <p:nvPr>
            <p:ph type="title"/>
          </p:nvPr>
        </p:nvSpPr>
        <p:spPr>
          <a:xfrm rot="5400000">
            <a:off x="5350669" y="1467644"/>
            <a:ext cx="4357687" cy="19716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7" name="Google Shape;157;p24"/>
          <p:cNvSpPr txBox="1"/>
          <p:nvPr>
            <p:ph idx="1" type="body"/>
          </p:nvPr>
        </p:nvSpPr>
        <p:spPr>
          <a:xfrm rot="5400000">
            <a:off x="1331119" y="-427831"/>
            <a:ext cx="4357687" cy="5762625"/>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2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2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4"/>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623888" y="1282700"/>
            <a:ext cx="7886700" cy="21399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5"/>
          <p:cNvSpPr txBox="1"/>
          <p:nvPr>
            <p:ph idx="1" type="body"/>
          </p:nvPr>
        </p:nvSpPr>
        <p:spPr>
          <a:xfrm>
            <a:off x="623888" y="3441700"/>
            <a:ext cx="7886700" cy="112553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8" name="Google Shape;38;p5"/>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630238"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6"/>
          <p:cNvSpPr txBox="1"/>
          <p:nvPr>
            <p:ph idx="1" type="body"/>
          </p:nvPr>
        </p:nvSpPr>
        <p:spPr>
          <a:xfrm>
            <a:off x="630238" y="1260475"/>
            <a:ext cx="3868737"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2" type="body"/>
          </p:nvPr>
        </p:nvSpPr>
        <p:spPr>
          <a:xfrm>
            <a:off x="630238" y="1879600"/>
            <a:ext cx="3868737"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3" type="body"/>
          </p:nvPr>
        </p:nvSpPr>
        <p:spPr>
          <a:xfrm>
            <a:off x="4629150" y="1260475"/>
            <a:ext cx="3887788" cy="6191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4" type="body"/>
          </p:nvPr>
        </p:nvSpPr>
        <p:spPr>
          <a:xfrm>
            <a:off x="4629150" y="1879600"/>
            <a:ext cx="3887788" cy="276225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1" name="Google Shape;61;p9"/>
          <p:cNvSpPr txBox="1"/>
          <p:nvPr>
            <p:ph idx="1" type="body"/>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9"/>
          <p:cNvSpPr txBox="1"/>
          <p:nvPr>
            <p:ph idx="2"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3" name="Google Shape;63;p9"/>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630238" y="342900"/>
            <a:ext cx="2949575" cy="120015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10"/>
          <p:cNvSpPr/>
          <p:nvPr>
            <p:ph idx="2" type="pic"/>
          </p:nvPr>
        </p:nvSpPr>
        <p:spPr>
          <a:xfrm>
            <a:off x="3887788" y="741363"/>
            <a:ext cx="4629150" cy="36544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630238" y="1543050"/>
            <a:ext cx="2949575" cy="2859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70" name="Google Shape;70;p10"/>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628650" y="274638"/>
            <a:ext cx="7886700" cy="993775"/>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7" name="Google Shape;87;p13"/>
          <p:cNvSpPr txBox="1"/>
          <p:nvPr>
            <p:ph idx="1" type="body"/>
          </p:nvPr>
        </p:nvSpPr>
        <p:spPr>
          <a:xfrm>
            <a:off x="628650" y="1370013"/>
            <a:ext cx="7886700" cy="326231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0" type="dt"/>
          </p:nvPr>
        </p:nvSpPr>
        <p:spPr>
          <a:xfrm>
            <a:off x="628650" y="4767263"/>
            <a:ext cx="2057400" cy="274637"/>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1" type="ftr"/>
          </p:nvPr>
        </p:nvSpPr>
        <p:spPr>
          <a:xfrm>
            <a:off x="3028950" y="4767263"/>
            <a:ext cx="3086100" cy="274637"/>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github.com/Visnu-Pandian/QSKT-101-Intro-to-Quantum-Compu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4">
            <a:alphaModFix amt="43000"/>
          </a:blip>
          <a:stretch>
            <a:fillRect/>
          </a:stretch>
        </p:blipFill>
        <p:spPr>
          <a:xfrm>
            <a:off x="-17483" y="-8"/>
            <a:ext cx="9144000" cy="5143507"/>
          </a:xfrm>
          <a:prstGeom prst="rect">
            <a:avLst/>
          </a:prstGeom>
          <a:noFill/>
          <a:ln>
            <a:noFill/>
          </a:ln>
        </p:spPr>
      </p:pic>
      <p:sp>
        <p:nvSpPr>
          <p:cNvPr id="166" name="Google Shape;166;p25"/>
          <p:cNvSpPr txBox="1"/>
          <p:nvPr/>
        </p:nvSpPr>
        <p:spPr>
          <a:xfrm>
            <a:off x="1253850" y="1104183"/>
            <a:ext cx="66363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chemeClr val="lt1"/>
                </a:solidFill>
                <a:latin typeface="Calibri"/>
                <a:ea typeface="Calibri"/>
                <a:cs typeface="Calibri"/>
                <a:sym typeface="Calibri"/>
              </a:rPr>
              <a:t>QSKT 101</a:t>
            </a:r>
            <a:endParaRPr b="1" sz="5000">
              <a:solidFill>
                <a:schemeClr val="lt1"/>
              </a:solidFill>
              <a:latin typeface="Calibri"/>
              <a:ea typeface="Calibri"/>
              <a:cs typeface="Calibri"/>
              <a:sym typeface="Calibri"/>
            </a:endParaRPr>
          </a:p>
        </p:txBody>
      </p:sp>
      <p:sp>
        <p:nvSpPr>
          <p:cNvPr id="167" name="Google Shape;167;p25"/>
          <p:cNvSpPr txBox="1"/>
          <p:nvPr/>
        </p:nvSpPr>
        <p:spPr>
          <a:xfrm>
            <a:off x="1253854" y="1894756"/>
            <a:ext cx="6636300" cy="8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chemeClr val="lt1"/>
                </a:solidFill>
                <a:latin typeface="Calibri"/>
                <a:ea typeface="Calibri"/>
                <a:cs typeface="Calibri"/>
                <a:sym typeface="Calibri"/>
              </a:rPr>
              <a:t>Intro to Quantum Computing</a:t>
            </a:r>
            <a:endParaRPr b="1" sz="5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30" name="Shape 230"/>
        <p:cNvGrpSpPr/>
        <p:nvPr/>
      </p:nvGrpSpPr>
      <p:grpSpPr>
        <a:xfrm>
          <a:off x="0" y="0"/>
          <a:ext cx="0" cy="0"/>
          <a:chOff x="0" y="0"/>
          <a:chExt cx="0" cy="0"/>
        </a:xfrm>
      </p:grpSpPr>
      <p:sp>
        <p:nvSpPr>
          <p:cNvPr id="231" name="Google Shape;231;p34"/>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So… where are they?</a:t>
            </a:r>
            <a:endParaRPr b="1" i="1" sz="4000" u="none" cap="none" strike="noStrike">
              <a:solidFill>
                <a:srgbClr val="F0B31C"/>
              </a:solidFill>
              <a:latin typeface="Arial"/>
              <a:ea typeface="Arial"/>
              <a:cs typeface="Arial"/>
              <a:sym typeface="Arial"/>
            </a:endParaRPr>
          </a:p>
        </p:txBody>
      </p:sp>
      <p:sp>
        <p:nvSpPr>
          <p:cNvPr id="232" name="Google Shape;232;p34"/>
          <p:cNvSpPr txBox="1"/>
          <p:nvPr>
            <p:ph idx="1" type="body"/>
          </p:nvPr>
        </p:nvSpPr>
        <p:spPr>
          <a:xfrm>
            <a:off x="759212" y="2932550"/>
            <a:ext cx="7924800" cy="1680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Current goals: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Char char="-"/>
            </a:pPr>
            <a:r>
              <a:rPr lang="en-US" sz="1800">
                <a:solidFill>
                  <a:schemeClr val="lt1"/>
                </a:solidFill>
                <a:latin typeface="Arial"/>
                <a:ea typeface="Arial"/>
                <a:cs typeface="Arial"/>
                <a:sym typeface="Arial"/>
              </a:rPr>
              <a:t>Minimize noise interference</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Improve error correction algorithms</a:t>
            </a:r>
            <a:endParaRPr sz="1800">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Harness “Quantum-advantage” : Definitively solve problems which are known to be unsolvable or unfeasible using classical computers</a:t>
            </a:r>
            <a:endParaRPr sz="1800">
              <a:solidFill>
                <a:srgbClr val="FFFFFF"/>
              </a:solidFill>
              <a:latin typeface="Arial"/>
              <a:ea typeface="Arial"/>
              <a:cs typeface="Arial"/>
              <a:sym typeface="Arial"/>
            </a:endParaRPr>
          </a:p>
        </p:txBody>
      </p:sp>
      <p:sp>
        <p:nvSpPr>
          <p:cNvPr id="233" name="Google Shape;233;p34"/>
          <p:cNvSpPr txBox="1"/>
          <p:nvPr>
            <p:ph idx="1" type="body"/>
          </p:nvPr>
        </p:nvSpPr>
        <p:spPr>
          <a:xfrm>
            <a:off x="759188" y="1398025"/>
            <a:ext cx="79248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Quantum Computers are not like our portable laptops and mobile phones. They are enormous systems that </a:t>
            </a:r>
            <a:r>
              <a:rPr lang="en-US" sz="1800">
                <a:solidFill>
                  <a:srgbClr val="FFFFFF"/>
                </a:solidFill>
                <a:latin typeface="Arial"/>
                <a:ea typeface="Arial"/>
                <a:cs typeface="Arial"/>
                <a:sym typeface="Arial"/>
              </a:rPr>
              <a:t>require</a:t>
            </a:r>
            <a:r>
              <a:rPr lang="en-US" sz="1800">
                <a:solidFill>
                  <a:srgbClr val="FFFFFF"/>
                </a:solidFill>
                <a:latin typeface="Arial"/>
                <a:ea typeface="Arial"/>
                <a:cs typeface="Arial"/>
                <a:sym typeface="Arial"/>
              </a:rPr>
              <a:t> near absolute zero (-460° F) to minimize noise when working with qubits. Keeping qubits stable long enough to do useful work with them is the central problem of QC today.</a:t>
            </a:r>
            <a:endParaRPr sz="18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37" name="Shape 237"/>
        <p:cNvGrpSpPr/>
        <p:nvPr/>
      </p:nvGrpSpPr>
      <p:grpSpPr>
        <a:xfrm>
          <a:off x="0" y="0"/>
          <a:ext cx="0" cy="0"/>
          <a:chOff x="0" y="0"/>
          <a:chExt cx="0" cy="0"/>
        </a:xfrm>
      </p:grpSpPr>
      <p:sp>
        <p:nvSpPr>
          <p:cNvPr id="238" name="Google Shape;238;p35"/>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What can we expect?</a:t>
            </a:r>
            <a:endParaRPr b="1" i="1" sz="4000" u="none" cap="none" strike="noStrike">
              <a:solidFill>
                <a:srgbClr val="F0B31C"/>
              </a:solidFill>
              <a:latin typeface="Arial"/>
              <a:ea typeface="Arial"/>
              <a:cs typeface="Arial"/>
              <a:sym typeface="Arial"/>
            </a:endParaRPr>
          </a:p>
        </p:txBody>
      </p:sp>
      <p:sp>
        <p:nvSpPr>
          <p:cNvPr id="239" name="Google Shape;239;p35"/>
          <p:cNvSpPr txBox="1"/>
          <p:nvPr>
            <p:ph idx="1" type="body"/>
          </p:nvPr>
        </p:nvSpPr>
        <p:spPr>
          <a:xfrm>
            <a:off x="759188" y="1398025"/>
            <a:ext cx="79248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Quantum computing is a highly specialized tool which opens avenues towards tackling the universe’s most complex problems such as creating new materials and harnessing space-time. It’s not a new technology, just a new way of thinking about information.</a:t>
            </a:r>
            <a:endParaRPr sz="1800">
              <a:solidFill>
                <a:srgbClr val="FFFFFF"/>
              </a:solidFill>
              <a:latin typeface="Arial"/>
              <a:ea typeface="Arial"/>
              <a:cs typeface="Arial"/>
              <a:sym typeface="Arial"/>
            </a:endParaRPr>
          </a:p>
        </p:txBody>
      </p:sp>
      <p:sp>
        <p:nvSpPr>
          <p:cNvPr id="240" name="Google Shape;240;p35"/>
          <p:cNvSpPr txBox="1"/>
          <p:nvPr>
            <p:ph type="title"/>
          </p:nvPr>
        </p:nvSpPr>
        <p:spPr>
          <a:xfrm>
            <a:off x="759190" y="3203400"/>
            <a:ext cx="79248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Questions?</a:t>
            </a:r>
            <a:endParaRPr b="1" i="1" sz="4000" u="none" cap="none" strike="noStrike">
              <a:solidFill>
                <a:srgbClr val="F0B31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71" name="Shape 171"/>
        <p:cNvGrpSpPr/>
        <p:nvPr/>
      </p:nvGrpSpPr>
      <p:grpSpPr>
        <a:xfrm>
          <a:off x="0" y="0"/>
          <a:ext cx="0" cy="0"/>
          <a:chOff x="0" y="0"/>
          <a:chExt cx="0" cy="0"/>
        </a:xfrm>
      </p:grpSpPr>
      <p:sp>
        <p:nvSpPr>
          <p:cNvPr id="172" name="Google Shape;172;p26"/>
          <p:cNvSpPr txBox="1"/>
          <p:nvPr>
            <p:ph type="title"/>
          </p:nvPr>
        </p:nvSpPr>
        <p:spPr>
          <a:xfrm>
            <a:off x="457200" y="384000"/>
            <a:ext cx="82296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Domain of Classical Computers</a:t>
            </a:r>
            <a:endParaRPr b="1" i="0" sz="4000" u="none" cap="none" strike="noStrike">
              <a:solidFill>
                <a:srgbClr val="F0B31C"/>
              </a:solidFill>
              <a:latin typeface="Arial"/>
              <a:ea typeface="Arial"/>
              <a:cs typeface="Arial"/>
              <a:sym typeface="Arial"/>
            </a:endParaRPr>
          </a:p>
        </p:txBody>
      </p:sp>
      <p:sp>
        <p:nvSpPr>
          <p:cNvPr id="173" name="Google Shape;173;p26"/>
          <p:cNvSpPr txBox="1"/>
          <p:nvPr>
            <p:ph idx="1" type="body"/>
          </p:nvPr>
        </p:nvSpPr>
        <p:spPr>
          <a:xfrm>
            <a:off x="457208" y="3513339"/>
            <a:ext cx="7924800" cy="111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There is NO alternative besides the 0s and 1s – only different permutations of them. This makes certain problems very hard to approach using only classical bits due to these absolutes.</a:t>
            </a:r>
            <a:endParaRPr sz="1800">
              <a:solidFill>
                <a:srgbClr val="FFFFFF"/>
              </a:solidFill>
              <a:latin typeface="Arial"/>
              <a:ea typeface="Arial"/>
              <a:cs typeface="Arial"/>
              <a:sym typeface="Arial"/>
            </a:endParaRPr>
          </a:p>
        </p:txBody>
      </p:sp>
      <p:pic>
        <p:nvPicPr>
          <p:cNvPr id="174" name="Google Shape;174;p26" title="Recording2025-09-14061638-ezgif.com-video-to-gif-converter.gif"/>
          <p:cNvPicPr preferRelativeResize="0"/>
          <p:nvPr/>
        </p:nvPicPr>
        <p:blipFill>
          <a:blip r:embed="rId4">
            <a:alphaModFix/>
          </a:blip>
          <a:stretch>
            <a:fillRect/>
          </a:stretch>
        </p:blipFill>
        <p:spPr>
          <a:xfrm>
            <a:off x="6941693" y="1326072"/>
            <a:ext cx="1592782" cy="1521100"/>
          </a:xfrm>
          <a:prstGeom prst="rect">
            <a:avLst/>
          </a:prstGeom>
          <a:noFill/>
          <a:ln>
            <a:noFill/>
          </a:ln>
          <a:effectLst>
            <a:outerShdw blurRad="57150" rotWithShape="0" algn="bl" dir="5400000" dist="19050">
              <a:srgbClr val="000000">
                <a:alpha val="50000"/>
              </a:srgbClr>
            </a:outerShdw>
          </a:effectLst>
        </p:spPr>
      </p:pic>
      <p:sp>
        <p:nvSpPr>
          <p:cNvPr id="175" name="Google Shape;175;p26"/>
          <p:cNvSpPr txBox="1"/>
          <p:nvPr>
            <p:ph idx="1" type="body"/>
          </p:nvPr>
        </p:nvSpPr>
        <p:spPr>
          <a:xfrm>
            <a:off x="457197" y="1359926"/>
            <a:ext cx="6332100" cy="2034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Our world runs on classical computers. Laptops, phones, the cloud, almost all machines and tools we use are classical computers in a sense.</a:t>
            </a:r>
            <a:endParaRPr sz="1800">
              <a:solidFill>
                <a:srgbClr val="FFFFFF"/>
              </a:solidFill>
              <a:latin typeface="Arial"/>
              <a:ea typeface="Arial"/>
              <a:cs typeface="Arial"/>
              <a:sym typeface="Arial"/>
            </a:endParaRPr>
          </a:p>
          <a:p>
            <a:pPr indent="0" lvl="0" marL="228600" marR="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Classical computers use 0s and 1s in various patterns to represent data. Yes or no. On or off.</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79" name="Shape 179"/>
        <p:cNvGrpSpPr/>
        <p:nvPr/>
      </p:nvGrpSpPr>
      <p:grpSpPr>
        <a:xfrm>
          <a:off x="0" y="0"/>
          <a:ext cx="0" cy="0"/>
          <a:chOff x="0" y="0"/>
          <a:chExt cx="0" cy="0"/>
        </a:xfrm>
      </p:grpSpPr>
      <p:sp>
        <p:nvSpPr>
          <p:cNvPr id="180" name="Google Shape;180;p27"/>
          <p:cNvSpPr txBox="1"/>
          <p:nvPr>
            <p:ph type="title"/>
          </p:nvPr>
        </p:nvSpPr>
        <p:spPr>
          <a:xfrm>
            <a:off x="457200" y="304945"/>
            <a:ext cx="8229600" cy="1112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Problems we can’t solve (easily)</a:t>
            </a:r>
            <a:endParaRPr b="1" i="0" sz="4000" u="none" cap="none" strike="noStrike">
              <a:solidFill>
                <a:srgbClr val="F0B31C"/>
              </a:solidFill>
              <a:latin typeface="Arial"/>
              <a:ea typeface="Arial"/>
              <a:cs typeface="Arial"/>
              <a:sym typeface="Arial"/>
            </a:endParaRPr>
          </a:p>
        </p:txBody>
      </p:sp>
      <p:pic>
        <p:nvPicPr>
          <p:cNvPr id="181" name="Google Shape;181;p27"/>
          <p:cNvPicPr preferRelativeResize="0"/>
          <p:nvPr/>
        </p:nvPicPr>
        <p:blipFill>
          <a:blip r:embed="rId4">
            <a:alphaModFix/>
          </a:blip>
          <a:stretch>
            <a:fillRect/>
          </a:stretch>
        </p:blipFill>
        <p:spPr>
          <a:xfrm>
            <a:off x="5724775" y="1488775"/>
            <a:ext cx="3156051" cy="3032274"/>
          </a:xfrm>
          <a:prstGeom prst="rect">
            <a:avLst/>
          </a:prstGeom>
          <a:noFill/>
          <a:ln>
            <a:noFill/>
          </a:ln>
        </p:spPr>
      </p:pic>
      <p:pic>
        <p:nvPicPr>
          <p:cNvPr id="182" name="Google Shape;182;p27"/>
          <p:cNvPicPr preferRelativeResize="0"/>
          <p:nvPr/>
        </p:nvPicPr>
        <p:blipFill>
          <a:blip r:embed="rId5">
            <a:alphaModFix/>
          </a:blip>
          <a:stretch>
            <a:fillRect/>
          </a:stretch>
        </p:blipFill>
        <p:spPr>
          <a:xfrm>
            <a:off x="276928" y="1488775"/>
            <a:ext cx="2565801" cy="3032275"/>
          </a:xfrm>
          <a:prstGeom prst="rect">
            <a:avLst/>
          </a:prstGeom>
          <a:noFill/>
          <a:ln>
            <a:noFill/>
          </a:ln>
        </p:spPr>
      </p:pic>
      <p:pic>
        <p:nvPicPr>
          <p:cNvPr id="183" name="Google Shape;183;p27"/>
          <p:cNvPicPr preferRelativeResize="0"/>
          <p:nvPr/>
        </p:nvPicPr>
        <p:blipFill rotWithShape="1">
          <a:blip r:embed="rId6">
            <a:alphaModFix/>
          </a:blip>
          <a:srcRect b="9221" l="18903" r="33277" t="10726"/>
          <a:stretch/>
        </p:blipFill>
        <p:spPr>
          <a:xfrm>
            <a:off x="2826760" y="1488775"/>
            <a:ext cx="2898024" cy="303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187" name="Shape 187"/>
        <p:cNvGrpSpPr/>
        <p:nvPr/>
      </p:nvGrpSpPr>
      <p:grpSpPr>
        <a:xfrm>
          <a:off x="0" y="0"/>
          <a:ext cx="0" cy="0"/>
          <a:chOff x="0" y="0"/>
          <a:chExt cx="0" cy="0"/>
        </a:xfrm>
      </p:grpSpPr>
      <p:sp>
        <p:nvSpPr>
          <p:cNvPr id="188" name="Google Shape;188;p28"/>
          <p:cNvSpPr txBox="1"/>
          <p:nvPr>
            <p:ph type="title"/>
          </p:nvPr>
        </p:nvSpPr>
        <p:spPr>
          <a:xfrm>
            <a:off x="759212" y="384000"/>
            <a:ext cx="42483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Meet </a:t>
            </a:r>
            <a:r>
              <a:rPr b="1" i="1" lang="en-US" sz="4000">
                <a:solidFill>
                  <a:srgbClr val="F0B31C"/>
                </a:solidFill>
                <a:latin typeface="Arial"/>
                <a:ea typeface="Arial"/>
                <a:cs typeface="Arial"/>
                <a:sym typeface="Arial"/>
              </a:rPr>
              <a:t>the Qubit</a:t>
            </a:r>
            <a:endParaRPr b="1" i="1" sz="4000" u="none" cap="none" strike="noStrike">
              <a:solidFill>
                <a:srgbClr val="F0B31C"/>
              </a:solidFill>
              <a:latin typeface="Arial"/>
              <a:ea typeface="Arial"/>
              <a:cs typeface="Arial"/>
              <a:sym typeface="Arial"/>
            </a:endParaRPr>
          </a:p>
        </p:txBody>
      </p:sp>
      <p:sp>
        <p:nvSpPr>
          <p:cNvPr id="189" name="Google Shape;189;p28"/>
          <p:cNvSpPr txBox="1"/>
          <p:nvPr>
            <p:ph idx="1" type="body"/>
          </p:nvPr>
        </p:nvSpPr>
        <p:spPr>
          <a:xfrm>
            <a:off x="759212" y="2932550"/>
            <a:ext cx="7924800" cy="1680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Qubits exist in a probabilistic distribution of landing on 0 or 1 until they are </a:t>
            </a:r>
            <a:r>
              <a:rPr b="1" lang="en-US" sz="1800">
                <a:solidFill>
                  <a:srgbClr val="FFFFFF"/>
                </a:solidFill>
                <a:latin typeface="Arial"/>
                <a:ea typeface="Arial"/>
                <a:cs typeface="Arial"/>
                <a:sym typeface="Arial"/>
              </a:rPr>
              <a:t>measured</a:t>
            </a:r>
            <a:r>
              <a:rPr lang="en-US" sz="1800">
                <a:solidFill>
                  <a:srgbClr val="FFFFFF"/>
                </a:solidFill>
                <a:latin typeface="Arial"/>
                <a:ea typeface="Arial"/>
                <a:cs typeface="Arial"/>
                <a:sym typeface="Arial"/>
              </a:rPr>
              <a:t>. This ability to be in a mix of states is known as </a:t>
            </a:r>
            <a:r>
              <a:rPr b="1" lang="en-US" sz="1800">
                <a:solidFill>
                  <a:srgbClr val="FFFFFF"/>
                </a:solidFill>
                <a:latin typeface="Arial"/>
                <a:ea typeface="Arial"/>
                <a:cs typeface="Arial"/>
                <a:sym typeface="Arial"/>
              </a:rPr>
              <a:t>Superposition</a:t>
            </a:r>
            <a:r>
              <a:rPr lang="en-US"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Think of it like a coin with custom bias: it’s heads/tails distribution could be 70/30, 100/0, 40/60 while still remaining as a coin.</a:t>
            </a:r>
            <a:endParaRPr sz="1800">
              <a:solidFill>
                <a:srgbClr val="FFFFFF"/>
              </a:solidFill>
              <a:latin typeface="Arial"/>
              <a:ea typeface="Arial"/>
              <a:cs typeface="Arial"/>
              <a:sym typeface="Arial"/>
            </a:endParaRPr>
          </a:p>
        </p:txBody>
      </p:sp>
      <p:pic>
        <p:nvPicPr>
          <p:cNvPr id="190" name="Google Shape;190;p28"/>
          <p:cNvPicPr preferRelativeResize="0"/>
          <p:nvPr/>
        </p:nvPicPr>
        <p:blipFill rotWithShape="1">
          <a:blip r:embed="rId4">
            <a:alphaModFix/>
          </a:blip>
          <a:srcRect b="0" l="13561" r="6617" t="0"/>
          <a:stretch/>
        </p:blipFill>
        <p:spPr>
          <a:xfrm>
            <a:off x="5007494" y="639555"/>
            <a:ext cx="3676526" cy="2173426"/>
          </a:xfrm>
          <a:prstGeom prst="rect">
            <a:avLst/>
          </a:prstGeom>
          <a:noFill/>
          <a:ln>
            <a:noFill/>
          </a:ln>
        </p:spPr>
      </p:pic>
      <p:sp>
        <p:nvSpPr>
          <p:cNvPr id="191" name="Google Shape;191;p28"/>
          <p:cNvSpPr txBox="1"/>
          <p:nvPr>
            <p:ph idx="1" type="body"/>
          </p:nvPr>
        </p:nvSpPr>
        <p:spPr>
          <a:xfrm>
            <a:off x="5007344" y="2138817"/>
            <a:ext cx="3676500" cy="6741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600">
                <a:solidFill>
                  <a:srgbClr val="FFFFFF"/>
                </a:solidFill>
                <a:highlight>
                  <a:schemeClr val="dk1"/>
                </a:highlight>
                <a:latin typeface="Arial"/>
                <a:ea typeface="Arial"/>
                <a:cs typeface="Arial"/>
                <a:sym typeface="Arial"/>
              </a:rPr>
              <a:t>I have done nothing but hover between 0 and 1 for the last 3 days. </a:t>
            </a:r>
            <a:endParaRPr sz="1600">
              <a:solidFill>
                <a:srgbClr val="FFFFFF"/>
              </a:solidFill>
              <a:highlight>
                <a:schemeClr val="dk1"/>
              </a:highlight>
              <a:latin typeface="Arial"/>
              <a:ea typeface="Arial"/>
              <a:cs typeface="Arial"/>
              <a:sym typeface="Arial"/>
            </a:endParaRPr>
          </a:p>
        </p:txBody>
      </p:sp>
      <p:sp>
        <p:nvSpPr>
          <p:cNvPr id="192" name="Google Shape;192;p28"/>
          <p:cNvSpPr txBox="1"/>
          <p:nvPr>
            <p:ph idx="1" type="body"/>
          </p:nvPr>
        </p:nvSpPr>
        <p:spPr>
          <a:xfrm>
            <a:off x="759212" y="1398025"/>
            <a:ext cx="4079400" cy="1377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A qubit (Quantum bit) is like a coin spinning in the air. It’s neither heads nor tails, neither yes nor no, but rather represents both while in the air.</a:t>
            </a:r>
            <a:endParaRPr sz="18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9"/>
          <p:cNvPicPr preferRelativeResize="0"/>
          <p:nvPr/>
        </p:nvPicPr>
        <p:blipFill rotWithShape="1">
          <a:blip r:embed="rId3">
            <a:alphaModFix/>
          </a:blip>
          <a:srcRect b="0" l="0" r="0" t="0"/>
          <a:stretch/>
        </p:blipFill>
        <p:spPr>
          <a:xfrm>
            <a:off x="0" y="0"/>
            <a:ext cx="9144000" cy="45210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759190" y="384000"/>
            <a:ext cx="79248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0B31C"/>
              </a:buClr>
              <a:buFont typeface="Arial"/>
              <a:buNone/>
            </a:pPr>
            <a:r>
              <a:rPr b="1" lang="en-US" sz="4000">
                <a:solidFill>
                  <a:srgbClr val="F0B31C"/>
                </a:solidFill>
                <a:latin typeface="Arial"/>
                <a:ea typeface="Arial"/>
                <a:cs typeface="Arial"/>
                <a:sym typeface="Arial"/>
              </a:rPr>
              <a:t>Qubits in Entanglement</a:t>
            </a:r>
            <a:endParaRPr b="1" i="1" sz="4000" u="none" cap="none" strike="noStrike">
              <a:solidFill>
                <a:srgbClr val="F0B31C"/>
              </a:solidFill>
              <a:latin typeface="Arial"/>
              <a:ea typeface="Arial"/>
              <a:cs typeface="Arial"/>
              <a:sym typeface="Arial"/>
            </a:endParaRPr>
          </a:p>
        </p:txBody>
      </p:sp>
      <p:sp>
        <p:nvSpPr>
          <p:cNvPr id="204" name="Google Shape;204;p30"/>
          <p:cNvSpPr txBox="1"/>
          <p:nvPr>
            <p:ph idx="1" type="body"/>
          </p:nvPr>
        </p:nvSpPr>
        <p:spPr>
          <a:xfrm>
            <a:off x="390125" y="1157680"/>
            <a:ext cx="8373600" cy="193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Besides superposition, qubits can also exist in a state of </a:t>
            </a:r>
            <a:r>
              <a:rPr b="1" lang="en-US" sz="1800">
                <a:solidFill>
                  <a:srgbClr val="FFFFFF"/>
                </a:solidFill>
                <a:latin typeface="Arial"/>
                <a:ea typeface="Arial"/>
                <a:cs typeface="Arial"/>
                <a:sym typeface="Arial"/>
              </a:rPr>
              <a:t>Entanglement</a:t>
            </a:r>
            <a:r>
              <a:rPr lang="en-US" sz="1800">
                <a:solidFill>
                  <a:srgbClr val="FFFFFF"/>
                </a:solidFill>
                <a:latin typeface="Arial"/>
                <a:ea typeface="Arial"/>
                <a:cs typeface="Arial"/>
                <a:sym typeface="Arial"/>
              </a:rPr>
              <a:t>, where, the measurement of one qubit can determine the value of the other </a:t>
            </a:r>
            <a:r>
              <a:rPr lang="en-US" sz="1800">
                <a:solidFill>
                  <a:srgbClr val="FFFFFF"/>
                </a:solidFill>
                <a:latin typeface="Arial"/>
                <a:ea typeface="Arial"/>
                <a:cs typeface="Arial"/>
                <a:sym typeface="Arial"/>
              </a:rPr>
              <a:t>regardless</a:t>
            </a:r>
            <a:r>
              <a:rPr lang="en-US" sz="1800">
                <a:solidFill>
                  <a:srgbClr val="FFFFFF"/>
                </a:solidFill>
                <a:latin typeface="Arial"/>
                <a:ea typeface="Arial"/>
                <a:cs typeface="Arial"/>
                <a:sym typeface="Arial"/>
              </a:rPr>
              <a:t> of the distance between them.</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rPr lang="en-US" sz="1800">
                <a:solidFill>
                  <a:srgbClr val="FFFFFF"/>
                </a:solidFill>
                <a:latin typeface="Arial"/>
                <a:ea typeface="Arial"/>
                <a:cs typeface="Arial"/>
                <a:sym typeface="Arial"/>
              </a:rPr>
              <a:t>Imagine two instances of Schrodinger’s cat experiment, except, the fate of one cat immediately confirms the fate of the other without us needing to check it.</a:t>
            </a:r>
            <a:endParaRPr sz="1800">
              <a:solidFill>
                <a:srgbClr val="FFFFFF"/>
              </a:solidFill>
              <a:latin typeface="Arial"/>
              <a:ea typeface="Arial"/>
              <a:cs typeface="Arial"/>
              <a:sym typeface="Arial"/>
            </a:endParaRPr>
          </a:p>
        </p:txBody>
      </p:sp>
      <p:pic>
        <p:nvPicPr>
          <p:cNvPr id="205" name="Google Shape;205;p30"/>
          <p:cNvPicPr preferRelativeResize="0"/>
          <p:nvPr/>
        </p:nvPicPr>
        <p:blipFill rotWithShape="1">
          <a:blip r:embed="rId4">
            <a:alphaModFix/>
          </a:blip>
          <a:srcRect b="0" l="0" r="62109" t="0"/>
          <a:stretch/>
        </p:blipFill>
        <p:spPr>
          <a:xfrm>
            <a:off x="1928797" y="3138799"/>
            <a:ext cx="1978275" cy="1431675"/>
          </a:xfrm>
          <a:prstGeom prst="rect">
            <a:avLst/>
          </a:prstGeom>
          <a:noFill/>
          <a:ln>
            <a:noFill/>
          </a:ln>
        </p:spPr>
      </p:pic>
      <p:pic>
        <p:nvPicPr>
          <p:cNvPr id="206" name="Google Shape;206;p30"/>
          <p:cNvPicPr preferRelativeResize="0"/>
          <p:nvPr/>
        </p:nvPicPr>
        <p:blipFill rotWithShape="1">
          <a:blip r:embed="rId4">
            <a:alphaModFix/>
          </a:blip>
          <a:srcRect b="0" l="62109" r="0" t="0"/>
          <a:stretch/>
        </p:blipFill>
        <p:spPr>
          <a:xfrm>
            <a:off x="5236928" y="3138797"/>
            <a:ext cx="1978275" cy="1431687"/>
          </a:xfrm>
          <a:prstGeom prst="rect">
            <a:avLst/>
          </a:prstGeom>
          <a:noFill/>
          <a:ln>
            <a:noFill/>
          </a:ln>
        </p:spPr>
      </p:pic>
      <p:sp>
        <p:nvSpPr>
          <p:cNvPr id="207" name="Google Shape;207;p30"/>
          <p:cNvSpPr/>
          <p:nvPr/>
        </p:nvSpPr>
        <p:spPr>
          <a:xfrm>
            <a:off x="4047450" y="3644775"/>
            <a:ext cx="1049100" cy="419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stretch>
            <a:fillRect b="0" l="0" r="0" t="0"/>
          </a:stretch>
        </a:blipFill>
      </p:bgPr>
    </p:bg>
    <p:spTree>
      <p:nvGrpSpPr>
        <p:cNvPr id="211" name="Shape 211"/>
        <p:cNvGrpSpPr/>
        <p:nvPr/>
      </p:nvGrpSpPr>
      <p:grpSpPr>
        <a:xfrm>
          <a:off x="0" y="0"/>
          <a:ext cx="0" cy="0"/>
          <a:chOff x="0" y="0"/>
          <a:chExt cx="0" cy="0"/>
        </a:xfrm>
      </p:grpSpPr>
      <p:pic>
        <p:nvPicPr>
          <p:cNvPr id="212" name="Google Shape;212;p31" title="Quantum-Entanglement-Final-sm.gif"/>
          <p:cNvPicPr preferRelativeResize="0"/>
          <p:nvPr/>
        </p:nvPicPr>
        <p:blipFill>
          <a:blip r:embed="rId4">
            <a:alphaModFix/>
          </a:blip>
          <a:stretch>
            <a:fillRect/>
          </a:stretch>
        </p:blipFill>
        <p:spPr>
          <a:xfrm>
            <a:off x="0" y="0"/>
            <a:ext cx="9144001" cy="51477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294967295" type="body"/>
          </p:nvPr>
        </p:nvSpPr>
        <p:spPr>
          <a:xfrm>
            <a:off x="685800" y="1220221"/>
            <a:ext cx="7772400" cy="289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2000"/>
              <a:t>Go to this github repository:</a:t>
            </a:r>
            <a:endParaRPr sz="2000"/>
          </a:p>
          <a:p>
            <a:pPr indent="0" lvl="0" marL="0" marR="0" rtl="0" algn="l">
              <a:lnSpc>
                <a:spcPct val="115000"/>
              </a:lnSpc>
              <a:spcBef>
                <a:spcPts val="0"/>
              </a:spcBef>
              <a:spcAft>
                <a:spcPts val="0"/>
              </a:spcAft>
              <a:buNone/>
            </a:pPr>
            <a:r>
              <a:rPr lang="en-US" sz="2000" u="sng">
                <a:solidFill>
                  <a:schemeClr val="hlink"/>
                </a:solidFill>
                <a:hlinkClick r:id="rId3"/>
              </a:rPr>
              <a:t>github.com/Visnu-Pandian/QSKT-101-Intro-to-Quantum-Computing</a:t>
            </a:r>
            <a:r>
              <a:rPr lang="en-US" sz="2000"/>
              <a:t> </a:t>
            </a:r>
            <a:endParaRPr sz="2000"/>
          </a:p>
          <a:p>
            <a:pPr indent="0" lvl="0" marL="0" marR="0" rtl="0" algn="l">
              <a:lnSpc>
                <a:spcPct val="115000"/>
              </a:lnSpc>
              <a:spcBef>
                <a:spcPts val="0"/>
              </a:spcBef>
              <a:spcAft>
                <a:spcPts val="0"/>
              </a:spcAft>
              <a:buNone/>
            </a:pPr>
            <a:r>
              <a:rPr lang="en-US" sz="2000"/>
              <a:t>and clone the main branch to your local system. D</a:t>
            </a:r>
            <a:r>
              <a:rPr lang="en-US" sz="2000"/>
              <a:t>ownload the required libraries if you haven’t already via your terminal:</a:t>
            </a:r>
            <a:endParaRPr sz="2000"/>
          </a:p>
          <a:p>
            <a:pPr indent="0" lvl="0" marL="0" marR="0" rtl="0" algn="l">
              <a:lnSpc>
                <a:spcPct val="115000"/>
              </a:lnSpc>
              <a:spcBef>
                <a:spcPts val="1000"/>
              </a:spcBef>
              <a:spcAft>
                <a:spcPts val="0"/>
              </a:spcAft>
              <a:buClr>
                <a:schemeClr val="dk1"/>
              </a:buClr>
              <a:buFont typeface="Arial"/>
              <a:buNone/>
            </a:pPr>
            <a:r>
              <a:rPr lang="en-US" sz="2000"/>
              <a:t>pip install -r requirements.txt</a:t>
            </a:r>
            <a:endParaRPr sz="2000"/>
          </a:p>
          <a:p>
            <a:pPr indent="0" lvl="0" marL="0" marR="0" rtl="0" algn="l">
              <a:lnSpc>
                <a:spcPct val="115000"/>
              </a:lnSpc>
              <a:spcBef>
                <a:spcPts val="1000"/>
              </a:spcBef>
              <a:spcAft>
                <a:spcPts val="0"/>
              </a:spcAft>
              <a:buClr>
                <a:schemeClr val="dk1"/>
              </a:buClr>
              <a:buFont typeface="Arial"/>
              <a:buNone/>
            </a:pPr>
            <a:r>
              <a:rPr lang="en-US" sz="2000"/>
              <a:t>This guide uses Python 3.13.2, but other versions may also work.</a:t>
            </a:r>
            <a:endParaRPr sz="2000"/>
          </a:p>
          <a:p>
            <a:pPr indent="0" lvl="0" marL="0" marR="0" rtl="0" algn="l">
              <a:lnSpc>
                <a:spcPct val="115000"/>
              </a:lnSpc>
              <a:spcBef>
                <a:spcPts val="1000"/>
              </a:spcBef>
              <a:spcAft>
                <a:spcPts val="0"/>
              </a:spcAft>
              <a:buClr>
                <a:schemeClr val="dk1"/>
              </a:buClr>
              <a:buFont typeface="Arial"/>
              <a:buNone/>
            </a:pPr>
            <a:r>
              <a:rPr lang="en-US" sz="2000"/>
              <a:t>Once you are ready, open qc_cointoss.py!</a:t>
            </a:r>
            <a:endParaRPr sz="2000"/>
          </a:p>
        </p:txBody>
      </p:sp>
      <p:sp>
        <p:nvSpPr>
          <p:cNvPr id="218" name="Google Shape;218;p32"/>
          <p:cNvSpPr txBox="1"/>
          <p:nvPr>
            <p:ph idx="4294967295" type="title"/>
          </p:nvPr>
        </p:nvSpPr>
        <p:spPr>
          <a:xfrm>
            <a:off x="457200" y="292975"/>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855"/>
              </a:buClr>
              <a:buFont typeface="Arial"/>
              <a:buNone/>
            </a:pPr>
            <a:r>
              <a:rPr b="1" lang="en-US" sz="4000">
                <a:solidFill>
                  <a:srgbClr val="002855"/>
                </a:solidFill>
                <a:latin typeface="Arial"/>
                <a:ea typeface="Arial"/>
                <a:cs typeface="Arial"/>
                <a:sym typeface="Arial"/>
              </a:rPr>
              <a:t>Activity</a:t>
            </a:r>
            <a:r>
              <a:rPr b="1" lang="en-US" sz="4000">
                <a:solidFill>
                  <a:srgbClr val="002855"/>
                </a:solidFill>
                <a:latin typeface="Arial"/>
                <a:ea typeface="Arial"/>
                <a:cs typeface="Arial"/>
                <a:sym typeface="Arial"/>
              </a:rPr>
              <a:t> time - Coding with Qiskit</a:t>
            </a:r>
            <a:endParaRPr b="1" i="0" sz="4000" u="none" cap="none" strike="noStrike">
              <a:solidFill>
                <a:srgbClr val="002855"/>
              </a:solidFill>
              <a:latin typeface="Arial"/>
              <a:ea typeface="Arial"/>
              <a:cs typeface="Arial"/>
              <a:sym typeface="Arial"/>
            </a:endParaRPr>
          </a:p>
        </p:txBody>
      </p:sp>
      <p:sp>
        <p:nvSpPr>
          <p:cNvPr id="219" name="Google Shape;219;p32"/>
          <p:cNvSpPr txBox="1"/>
          <p:nvPr/>
        </p:nvSpPr>
        <p:spPr>
          <a:xfrm>
            <a:off x="8169300" y="4857297"/>
            <a:ext cx="974700" cy="28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Font typeface="Arial"/>
              <a:buNone/>
            </a:pPr>
            <a:r>
              <a:rPr lang="en-US" sz="1100">
                <a:solidFill>
                  <a:schemeClr val="lt1"/>
                </a:solidFill>
              </a:rPr>
              <a:t>CyberWVU</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idx="4294967295" type="body"/>
          </p:nvPr>
        </p:nvSpPr>
        <p:spPr>
          <a:xfrm>
            <a:off x="685800" y="1069825"/>
            <a:ext cx="7772400" cy="3305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2000"/>
              <a:t>Open qc_challenge.py. Tests are located in qc_unit_test.py</a:t>
            </a:r>
            <a:endParaRPr sz="2000"/>
          </a:p>
          <a:p>
            <a:pPr indent="0" lvl="0" marL="0" marR="0" rtl="0" algn="l">
              <a:lnSpc>
                <a:spcPct val="115000"/>
              </a:lnSpc>
              <a:spcBef>
                <a:spcPts val="0"/>
              </a:spcBef>
              <a:spcAft>
                <a:spcPts val="0"/>
              </a:spcAft>
              <a:buNone/>
            </a:pPr>
            <a:r>
              <a:rPr lang="en-US" sz="2000"/>
              <a:t>YOUR TASK: Create a circuit that resets any single-qubit state to |0&gt;.</a:t>
            </a:r>
            <a:endParaRPr sz="2000"/>
          </a:p>
          <a:p>
            <a:pPr indent="0" lvl="0" marL="0" marR="0" rtl="0" algn="l">
              <a:lnSpc>
                <a:spcPct val="115000"/>
              </a:lnSpc>
              <a:spcBef>
                <a:spcPts val="0"/>
              </a:spcBef>
              <a:spcAft>
                <a:spcPts val="0"/>
              </a:spcAft>
              <a:buNone/>
            </a:pPr>
            <a:r>
              <a:rPr lang="en-US" sz="2000"/>
              <a:t> Available gates:</a:t>
            </a:r>
            <a:endParaRPr sz="2000"/>
          </a:p>
          <a:p>
            <a:pPr indent="-355600" lvl="0" marL="457200" marR="0" rtl="0" algn="l">
              <a:lnSpc>
                <a:spcPct val="115000"/>
              </a:lnSpc>
              <a:spcBef>
                <a:spcPts val="0"/>
              </a:spcBef>
              <a:spcAft>
                <a:spcPts val="0"/>
              </a:spcAft>
              <a:buSzPts val="2000"/>
              <a:buChar char="-"/>
            </a:pPr>
            <a:r>
              <a:rPr lang="en-US" sz="2000"/>
              <a:t>qc.x(0) # Pauli-X gate (bit flip)</a:t>
            </a:r>
            <a:endParaRPr sz="2000"/>
          </a:p>
          <a:p>
            <a:pPr indent="-355600" lvl="0" marL="457200" marR="0" rtl="0" algn="l">
              <a:lnSpc>
                <a:spcPct val="115000"/>
              </a:lnSpc>
              <a:spcBef>
                <a:spcPts val="0"/>
              </a:spcBef>
              <a:spcAft>
                <a:spcPts val="0"/>
              </a:spcAft>
              <a:buSzPts val="2000"/>
              <a:buChar char="-"/>
            </a:pPr>
            <a:r>
              <a:rPr lang="en-US" sz="2000"/>
              <a:t>qc.h(0) # Hadamard gate (creates superposition)</a:t>
            </a:r>
            <a:endParaRPr sz="2000"/>
          </a:p>
          <a:p>
            <a:pPr indent="-355600" lvl="0" marL="457200" marR="0" rtl="0" algn="l">
              <a:lnSpc>
                <a:spcPct val="115000"/>
              </a:lnSpc>
              <a:spcBef>
                <a:spcPts val="0"/>
              </a:spcBef>
              <a:spcAft>
                <a:spcPts val="0"/>
              </a:spcAft>
              <a:buSzPts val="2000"/>
              <a:buChar char="-"/>
            </a:pPr>
            <a:r>
              <a:rPr lang="en-US" sz="2000"/>
              <a:t> qc.id(0) # Identity gate (does nothing)</a:t>
            </a:r>
            <a:endParaRPr sz="2000"/>
          </a:p>
          <a:p>
            <a:pPr indent="0" lvl="0" marL="0" marR="0" rtl="0" algn="l">
              <a:lnSpc>
                <a:spcPct val="115000"/>
              </a:lnSpc>
              <a:spcBef>
                <a:spcPts val="0"/>
              </a:spcBef>
              <a:spcAft>
                <a:spcPts val="0"/>
              </a:spcAft>
              <a:buNone/>
            </a:pPr>
            <a:r>
              <a:rPr lang="en-US" sz="2000"/>
              <a:t>Available conditional statements:</a:t>
            </a:r>
            <a:endParaRPr sz="2000"/>
          </a:p>
          <a:p>
            <a:pPr indent="-355600" lvl="0" marL="457200" marR="0" rtl="0" algn="l">
              <a:lnSpc>
                <a:spcPct val="115000"/>
              </a:lnSpc>
              <a:spcBef>
                <a:spcPts val="0"/>
              </a:spcBef>
              <a:spcAft>
                <a:spcPts val="0"/>
              </a:spcAft>
              <a:buSzPts val="2000"/>
              <a:buChar char="-"/>
            </a:pPr>
            <a:r>
              <a:rPr lang="en-US" sz="2000"/>
              <a:t>with qc …</a:t>
            </a:r>
            <a:endParaRPr sz="2000"/>
          </a:p>
          <a:p>
            <a:pPr indent="-355600" lvl="0" marL="457200" marR="0" rtl="0" algn="l">
              <a:lnSpc>
                <a:spcPct val="115000"/>
              </a:lnSpc>
              <a:spcBef>
                <a:spcPts val="0"/>
              </a:spcBef>
              <a:spcAft>
                <a:spcPts val="0"/>
              </a:spcAft>
              <a:buSzPts val="2000"/>
              <a:buChar char="-"/>
            </a:pPr>
            <a:r>
              <a:rPr lang="en-US" sz="2000"/>
              <a:t>qc.if_test((...))</a:t>
            </a:r>
            <a:endParaRPr sz="2000"/>
          </a:p>
        </p:txBody>
      </p:sp>
      <p:sp>
        <p:nvSpPr>
          <p:cNvPr id="225" name="Google Shape;225;p33"/>
          <p:cNvSpPr txBox="1"/>
          <p:nvPr>
            <p:ph idx="4294967295" type="title"/>
          </p:nvPr>
        </p:nvSpPr>
        <p:spPr>
          <a:xfrm>
            <a:off x="457200" y="26790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855"/>
              </a:buClr>
              <a:buFont typeface="Arial"/>
              <a:buNone/>
            </a:pPr>
            <a:r>
              <a:rPr b="1" lang="en-US" sz="4000">
                <a:solidFill>
                  <a:srgbClr val="002855"/>
                </a:solidFill>
                <a:latin typeface="Arial"/>
                <a:ea typeface="Arial"/>
                <a:cs typeface="Arial"/>
                <a:sym typeface="Arial"/>
              </a:rPr>
              <a:t>Challenge</a:t>
            </a:r>
            <a:r>
              <a:rPr b="1" lang="en-US" sz="4000">
                <a:solidFill>
                  <a:srgbClr val="002855"/>
                </a:solidFill>
                <a:latin typeface="Arial"/>
                <a:ea typeface="Arial"/>
                <a:cs typeface="Arial"/>
                <a:sym typeface="Arial"/>
              </a:rPr>
              <a:t> time - Biased coins</a:t>
            </a:r>
            <a:endParaRPr b="1" i="0" sz="4000" u="none" cap="none" strike="noStrike">
              <a:solidFill>
                <a:srgbClr val="002855"/>
              </a:solidFill>
              <a:latin typeface="Arial"/>
              <a:ea typeface="Arial"/>
              <a:cs typeface="Arial"/>
              <a:sym typeface="Arial"/>
            </a:endParaRPr>
          </a:p>
        </p:txBody>
      </p:sp>
      <p:sp>
        <p:nvSpPr>
          <p:cNvPr id="226" name="Google Shape;226;p33"/>
          <p:cNvSpPr txBox="1"/>
          <p:nvPr/>
        </p:nvSpPr>
        <p:spPr>
          <a:xfrm>
            <a:off x="8169300" y="4857297"/>
            <a:ext cx="974700" cy="28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Font typeface="Arial"/>
              <a:buNone/>
            </a:pPr>
            <a:r>
              <a:rPr lang="en-US" sz="1100">
                <a:solidFill>
                  <a:schemeClr val="lt1"/>
                </a:solidFill>
              </a:rPr>
              <a:t>CyberWVU</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